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5" r:id="rId5"/>
    <p:sldId id="259" r:id="rId6"/>
    <p:sldId id="271" r:id="rId7"/>
    <p:sldId id="262" r:id="rId8"/>
    <p:sldId id="263" r:id="rId9"/>
    <p:sldId id="272" r:id="rId10"/>
    <p:sldId id="264" r:id="rId11"/>
    <p:sldId id="265" r:id="rId12"/>
    <p:sldId id="266" r:id="rId13"/>
    <p:sldId id="273" r:id="rId14"/>
    <p:sldId id="270" r:id="rId15"/>
    <p:sldId id="27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8800" dirty="0" smtClean="0">
                <a:latin typeface="Arial" pitchFamily="34" charset="0"/>
                <a:cs typeface="Arial" pitchFamily="34" charset="0"/>
              </a:rPr>
              <a:t>Вся правда о </a:t>
            </a:r>
            <a:r>
              <a:rPr lang="ru-RU" sz="8800" dirty="0" err="1" smtClean="0">
                <a:latin typeface="Arial" pitchFamily="34" charset="0"/>
                <a:cs typeface="Arial" pitchFamily="34" charset="0"/>
              </a:rPr>
              <a:t>Насвае</a:t>
            </a:r>
            <a:endParaRPr lang="ru-RU" sz="8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95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266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b="1" i="1" u="sng" dirty="0">
                <a:latin typeface="Arial" pitchFamily="34" charset="0"/>
                <a:cs typeface="Arial" pitchFamily="34" charset="0"/>
              </a:rPr>
              <a:t>Последствия потребления НАСВАЯ: 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4929411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1. По данным узбекских онкологов, 80% случаев рака языка, губы и других органов полости рта, а также гортани были связаны с тем, что люди употребляют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насвай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 </a:t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400" b="1" i="1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b="1" i="1" dirty="0" err="1">
                <a:latin typeface="Arial" pitchFamily="34" charset="0"/>
                <a:cs typeface="Arial" pitchFamily="34" charset="0"/>
              </a:rPr>
              <a:t>Насвай</a:t>
            </a:r>
            <a:r>
              <a:rPr lang="ru-RU" sz="2400" b="1" i="1" dirty="0">
                <a:latin typeface="Arial" pitchFamily="34" charset="0"/>
                <a:cs typeface="Arial" pitchFamily="34" charset="0"/>
              </a:rPr>
              <a:t> – это стопроцентная вероятность заболеть раком. 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latin typeface="Arial" pitchFamily="34" charset="0"/>
                <a:cs typeface="Arial" pitchFamily="34" charset="0"/>
              </a:rPr>
              <a:t>2. Поскольку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насвай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содержит экскременты животных, то, потребляя его, чрезвычайно легко заразиться разнообразными кишечными инфекциями и паразитарными заболеваниями, включая вирусный гепатит. </a:t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1800" b="1" i="1" dirty="0">
                <a:latin typeface="Arial" pitchFamily="34" charset="0"/>
                <a:cs typeface="Arial" pitchFamily="34" charset="0"/>
              </a:rPr>
              <a:t>3. Садоводы знают, что будет с растением, если его полить неразбавленным раствором куриного помета: оно "сгорит". </a:t>
            </a:r>
            <a:endParaRPr lang="ru-RU" sz="1800" b="1" i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800" b="1" i="1" dirty="0" smtClean="0">
                <a:latin typeface="Arial" pitchFamily="34" charset="0"/>
                <a:cs typeface="Arial" pitchFamily="34" charset="0"/>
              </a:rPr>
              <a:t>Врачи 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подтверждают, что то же самое происходит в организме человека, употребляющего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насвай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, страдают в первую очередь слизистая рта и желудочно-кишечный тракт. Длительный прием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насвая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может привести к язве желудка. </a:t>
            </a:r>
            <a:endParaRPr lang="ru-RU" sz="1800" b="1" i="1" dirty="0" smtClean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4618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39127" cy="68580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000" b="1" i="1" dirty="0">
                <a:latin typeface="Arial" pitchFamily="34" charset="0"/>
                <a:cs typeface="Arial" pitchFamily="34" charset="0"/>
              </a:rPr>
              <a:t>4. Поскольку основным действующим веществом </a:t>
            </a:r>
            <a:r>
              <a:rPr lang="ru-RU" sz="2000" b="1" i="1" dirty="0" err="1">
                <a:latin typeface="Arial" pitchFamily="34" charset="0"/>
                <a:cs typeface="Arial" pitchFamily="34" charset="0"/>
              </a:rPr>
              <a:t>насвая</a:t>
            </a:r>
            <a:r>
              <a:rPr lang="ru-RU" sz="2000" b="1" i="1" dirty="0">
                <a:latin typeface="Arial" pitchFamily="34" charset="0"/>
                <a:cs typeface="Arial" pitchFamily="34" charset="0"/>
              </a:rPr>
              <a:t> является табак, развивается та же никотиновая зависимость. Эта форма табака более вредна, чем курение сигарет, т.к. человек получает большую дозу никотина, особенно в связи с воздействием извести на слизистую оболочку </a:t>
            </a:r>
            <a:r>
              <a:rPr lang="ru-RU" sz="2000" b="1" i="1" dirty="0" err="1">
                <a:latin typeface="Arial" pitchFamily="34" charset="0"/>
                <a:cs typeface="Arial" pitchFamily="34" charset="0"/>
              </a:rPr>
              <a:t>pотовой</a:t>
            </a:r>
            <a:r>
              <a:rPr lang="ru-RU" sz="2000" b="1" i="1" dirty="0">
                <a:latin typeface="Arial" pitchFamily="34" charset="0"/>
                <a:cs typeface="Arial" pitchFamily="34" charset="0"/>
              </a:rPr>
              <a:t> полости. </a:t>
            </a:r>
            <a:r>
              <a:rPr lang="ru-RU" sz="2000" b="1" i="1" dirty="0" err="1">
                <a:latin typeface="Arial" pitchFamily="34" charset="0"/>
                <a:cs typeface="Arial" pitchFamily="34" charset="0"/>
              </a:rPr>
              <a:t>Насвай</a:t>
            </a:r>
            <a:r>
              <a:rPr lang="ru-RU" sz="2000" b="1" i="1" dirty="0">
                <a:latin typeface="Arial" pitchFamily="34" charset="0"/>
                <a:cs typeface="Arial" pitchFamily="34" charset="0"/>
              </a:rPr>
              <a:t> вызывает сильную наркотическую зависимость</a:t>
            </a: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252000" indent="457200" algn="just">
              <a:buNone/>
            </a:pPr>
            <a:r>
              <a:rPr lang="ru-RU" sz="2000" b="1" i="1" dirty="0">
                <a:latin typeface="Arial" pitchFamily="34" charset="0"/>
                <a:cs typeface="Arial" pitchFamily="34" charset="0"/>
              </a:rPr>
              <a:t> </a:t>
            </a:r>
            <a:br>
              <a:rPr lang="ru-RU" sz="2000" b="1" i="1" dirty="0">
                <a:latin typeface="Arial" pitchFamily="34" charset="0"/>
                <a:cs typeface="Arial" pitchFamily="34" charset="0"/>
              </a:rPr>
            </a:br>
            <a:r>
              <a:rPr lang="ru-RU" sz="2000" b="1" i="1" dirty="0">
                <a:latin typeface="Arial" pitchFamily="34" charset="0"/>
                <a:cs typeface="Arial" pitchFamily="34" charset="0"/>
              </a:rPr>
              <a:t/>
            </a:r>
            <a:br>
              <a:rPr lang="ru-RU" sz="2000" b="1" i="1" dirty="0">
                <a:latin typeface="Arial" pitchFamily="34" charset="0"/>
                <a:cs typeface="Arial" pitchFamily="34" charset="0"/>
              </a:rPr>
            </a:br>
            <a:r>
              <a:rPr lang="ru-RU" sz="2000" b="1" i="1" dirty="0">
                <a:latin typeface="Arial" pitchFamily="34" charset="0"/>
                <a:cs typeface="Arial" pitchFamily="34" charset="0"/>
              </a:rPr>
              <a:t>5. </a:t>
            </a:r>
            <a:r>
              <a:rPr lang="ru-RU" sz="2000" b="1" i="1" dirty="0" err="1">
                <a:latin typeface="Arial" pitchFamily="34" charset="0"/>
                <a:cs typeface="Arial" pitchFamily="34" charset="0"/>
              </a:rPr>
              <a:t>Насвай</a:t>
            </a:r>
            <a:r>
              <a:rPr lang="ru-RU" sz="2000" b="1" i="1" dirty="0">
                <a:latin typeface="Arial" pitchFamily="34" charset="0"/>
                <a:cs typeface="Arial" pitchFamily="34" charset="0"/>
              </a:rPr>
              <a:t> можно отнести к числу психотропных веществ. Его употребление подростками отражается на их психическом развитии - снижается восприятие и ухудшается память, дети становятся неуравновешенными. Потребители сообщают о проблемах с памятью, постоянном состоянии растерянности. Следствиями употребления становятся изменение личности подростка, нарушение его психики. </a:t>
            </a: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pPr marL="252000" indent="457200" algn="just">
              <a:buNone/>
            </a:pPr>
            <a:r>
              <a:rPr lang="ru-RU" sz="2000" b="1" i="1" dirty="0">
                <a:latin typeface="Arial" pitchFamily="34" charset="0"/>
                <a:cs typeface="Arial" pitchFamily="34" charset="0"/>
              </a:rPr>
              <a:t/>
            </a:r>
            <a:br>
              <a:rPr lang="ru-RU" sz="2000" b="1" i="1" dirty="0">
                <a:latin typeface="Arial" pitchFamily="34" charset="0"/>
                <a:cs typeface="Arial" pitchFamily="34" charset="0"/>
              </a:rPr>
            </a:br>
            <a:r>
              <a:rPr lang="ru-RU" sz="2000" b="1" i="1" dirty="0">
                <a:latin typeface="Arial" pitchFamily="34" charset="0"/>
                <a:cs typeface="Arial" pitchFamily="34" charset="0"/>
              </a:rPr>
              <a:t/>
            </a:r>
            <a:br>
              <a:rPr lang="ru-RU" sz="2000" b="1" i="1" dirty="0">
                <a:latin typeface="Arial" pitchFamily="34" charset="0"/>
                <a:cs typeface="Arial" pitchFamily="34" charset="0"/>
              </a:rPr>
            </a:br>
            <a:r>
              <a:rPr lang="ru-RU" sz="2000" b="1" i="1" dirty="0">
                <a:latin typeface="Arial" pitchFamily="34" charset="0"/>
                <a:cs typeface="Arial" pitchFamily="34" charset="0"/>
              </a:rPr>
              <a:t>6. У детей употребление </a:t>
            </a:r>
            <a:r>
              <a:rPr lang="ru-RU" sz="2000" b="1" i="1" dirty="0" err="1">
                <a:latin typeface="Arial" pitchFamily="34" charset="0"/>
                <a:cs typeface="Arial" pitchFamily="34" charset="0"/>
              </a:rPr>
              <a:t>насвая</a:t>
            </a:r>
            <a:r>
              <a:rPr lang="ru-RU" sz="2000" b="1" i="1" dirty="0">
                <a:latin typeface="Arial" pitchFamily="34" charset="0"/>
                <a:cs typeface="Arial" pitchFamily="34" charset="0"/>
              </a:rPr>
              <a:t> очень быстро переходит в привычку, становится нормой. Вскоре подростку хочется уже более сильных ощущений. А если подросток покупает для себя </a:t>
            </a:r>
            <a:r>
              <a:rPr lang="ru-RU" sz="2000" b="1" i="1" dirty="0" err="1">
                <a:latin typeface="Arial" pitchFamily="34" charset="0"/>
                <a:cs typeface="Arial" pitchFamily="34" charset="0"/>
              </a:rPr>
              <a:t>насвай</a:t>
            </a:r>
            <a:r>
              <a:rPr lang="ru-RU" sz="2000" b="1" i="1" dirty="0">
                <a:latin typeface="Arial" pitchFamily="34" charset="0"/>
                <a:cs typeface="Arial" pitchFamily="34" charset="0"/>
              </a:rPr>
              <a:t> с такой же легкостью, как жевательную резинку, то есть вероятность, что в ближайшем будущем он попробует сильные наркотики</a:t>
            </a: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252000" indent="457200" algn="just">
              <a:buNone/>
            </a:pPr>
            <a:r>
              <a:rPr lang="ru-RU" sz="2000" b="1" i="1" dirty="0">
                <a:latin typeface="Arial" pitchFamily="34" charset="0"/>
                <a:cs typeface="Arial" pitchFamily="34" charset="0"/>
              </a:rPr>
              <a:t> </a:t>
            </a:r>
            <a:br>
              <a:rPr lang="ru-RU" sz="2000" b="1" i="1" dirty="0">
                <a:latin typeface="Arial" pitchFamily="34" charset="0"/>
                <a:cs typeface="Arial" pitchFamily="34" charset="0"/>
              </a:rPr>
            </a:br>
            <a:r>
              <a:rPr lang="ru-RU" sz="2000" b="1" i="1" dirty="0">
                <a:latin typeface="Arial" pitchFamily="34" charset="0"/>
                <a:cs typeface="Arial" pitchFamily="34" charset="0"/>
              </a:rPr>
              <a:t/>
            </a:r>
            <a:br>
              <a:rPr lang="ru-RU" sz="2000" b="1" i="1" dirty="0">
                <a:latin typeface="Arial" pitchFamily="34" charset="0"/>
                <a:cs typeface="Arial" pitchFamily="34" charset="0"/>
              </a:rPr>
            </a:br>
            <a:r>
              <a:rPr lang="ru-RU" sz="2000" b="1" i="1" dirty="0">
                <a:latin typeface="Arial" pitchFamily="34" charset="0"/>
                <a:cs typeface="Arial" pitchFamily="34" charset="0"/>
              </a:rPr>
              <a:t>7. Также потребители сообщают о разрушении зубов. 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2777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Kol\Рабочий стол\zigaretten-in-thailan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" b="26610"/>
          <a:stretch/>
        </p:blipFill>
        <p:spPr bwMode="auto">
          <a:xfrm>
            <a:off x="-252537" y="0"/>
            <a:ext cx="9601199" cy="5278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Последствия употребления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Насвая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58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Kol\Рабочий стол\Naswai_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06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Kol\Рабочий стол\drug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698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75" y="1196752"/>
            <a:ext cx="7194550" cy="3150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338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1143000"/>
          </a:xfrm>
        </p:spPr>
        <p:txBody>
          <a:bodyPr>
            <a:noAutofit/>
          </a:bodyPr>
          <a:lstStyle/>
          <a:p>
            <a:r>
              <a:rPr lang="ru-RU" sz="6000" b="1" dirty="0">
                <a:latin typeface="Arial" pitchFamily="34" charset="0"/>
                <a:cs typeface="Arial" pitchFamily="34" charset="0"/>
              </a:rPr>
              <a:t>Что такое </a:t>
            </a:r>
            <a:r>
              <a:rPr lang="ru-RU" sz="6000" b="1" dirty="0" err="1">
                <a:latin typeface="Arial" pitchFamily="34" charset="0"/>
                <a:cs typeface="Arial" pitchFamily="34" charset="0"/>
              </a:rPr>
              <a:t>Н</a:t>
            </a:r>
            <a:r>
              <a:rPr lang="ru-RU" sz="6000" b="1" dirty="0" err="1" smtClean="0">
                <a:latin typeface="Arial" pitchFamily="34" charset="0"/>
                <a:cs typeface="Arial" pitchFamily="34" charset="0"/>
              </a:rPr>
              <a:t>асвай</a:t>
            </a:r>
            <a:r>
              <a:rPr lang="ru-RU" sz="6000" b="1" dirty="0">
                <a:latin typeface="Arial" pitchFamily="34" charset="0"/>
                <a:cs typeface="Arial" pitchFamily="34" charset="0"/>
              </a:rPr>
              <a:t>?</a:t>
            </a:r>
            <a:br>
              <a:rPr lang="ru-RU" sz="6000" b="1" dirty="0">
                <a:latin typeface="Arial" pitchFamily="34" charset="0"/>
                <a:cs typeface="Arial" pitchFamily="34" charset="0"/>
              </a:rPr>
            </a:b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Kol\Рабочий стол\654_nasva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496944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5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80528" y="0"/>
            <a:ext cx="9239441" cy="6858000"/>
          </a:xfrm>
        </p:spPr>
        <p:txBody>
          <a:bodyPr>
            <a:noAutofit/>
          </a:bodyPr>
          <a:lstStyle/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800" i="1" dirty="0" err="1" smtClean="0">
                <a:latin typeface="Arial" pitchFamily="34" charset="0"/>
                <a:cs typeface="Arial" pitchFamily="34" charset="0"/>
              </a:rPr>
              <a:t>Насвай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>
                <a:latin typeface="Arial" pitchFamily="34" charset="0"/>
                <a:cs typeface="Arial" pitchFamily="34" charset="0"/>
              </a:rPr>
              <a:t>– это название одного из многочисленных </a:t>
            </a:r>
            <a:r>
              <a:rPr lang="ru-RU" sz="2800" i="1" dirty="0" err="1">
                <a:latin typeface="Arial" pitchFamily="34" charset="0"/>
                <a:cs typeface="Arial" pitchFamily="34" charset="0"/>
              </a:rPr>
              <a:t>никотиносодержащих</a:t>
            </a:r>
            <a:r>
              <a:rPr lang="ru-RU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изделий. </a:t>
            </a:r>
            <a:r>
              <a:rPr lang="ru-RU" sz="2800" i="1" dirty="0" err="1">
                <a:latin typeface="Arial" pitchFamily="34" charset="0"/>
                <a:cs typeface="Arial" pitchFamily="34" charset="0"/>
              </a:rPr>
              <a:t>Насвай</a:t>
            </a:r>
            <a:r>
              <a:rPr lang="ru-RU" sz="2800" i="1" dirty="0">
                <a:latin typeface="Arial" pitchFamily="34" charset="0"/>
                <a:cs typeface="Arial" pitchFamily="34" charset="0"/>
              </a:rPr>
              <a:t> не предназначен для курения. В разных языках есть несколько этнических синонимов для </a:t>
            </a:r>
            <a:r>
              <a:rPr lang="ru-RU" sz="2800" i="1" dirty="0" err="1">
                <a:latin typeface="Arial" pitchFamily="34" charset="0"/>
                <a:cs typeface="Arial" pitchFamily="34" charset="0"/>
              </a:rPr>
              <a:t>насвая</a:t>
            </a:r>
            <a:r>
              <a:rPr lang="ru-RU" sz="2800" i="1" dirty="0">
                <a:latin typeface="Arial" pitchFamily="34" charset="0"/>
                <a:cs typeface="Arial" pitchFamily="34" charset="0"/>
              </a:rPr>
              <a:t>: </a:t>
            </a:r>
            <a:r>
              <a:rPr lang="ru-RU" sz="2800" i="1" dirty="0" err="1">
                <a:latin typeface="Arial" pitchFamily="34" charset="0"/>
                <a:cs typeface="Arial" pitchFamily="34" charset="0"/>
              </a:rPr>
              <a:t>насыбай</a:t>
            </a:r>
            <a:r>
              <a:rPr lang="ru-RU" sz="2800" i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i="1" dirty="0" err="1">
                <a:latin typeface="Arial" pitchFamily="34" charset="0"/>
                <a:cs typeface="Arial" pitchFamily="34" charset="0"/>
              </a:rPr>
              <a:t>нацвай</a:t>
            </a:r>
            <a:r>
              <a:rPr lang="ru-RU" sz="2800" i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i="1" dirty="0" err="1">
                <a:latin typeface="Arial" pitchFamily="34" charset="0"/>
                <a:cs typeface="Arial" pitchFamily="34" charset="0"/>
              </a:rPr>
              <a:t>насбай</a:t>
            </a:r>
            <a:r>
              <a:rPr lang="ru-RU" sz="2800" i="1" dirty="0">
                <a:latin typeface="Arial" pitchFamily="34" charset="0"/>
                <a:cs typeface="Arial" pitchFamily="34" charset="0"/>
              </a:rPr>
              <a:t>, нас. </a:t>
            </a:r>
            <a:endParaRPr lang="ru-RU" sz="2800" i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800" i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800" i="1" dirty="0" smtClean="0">
                <a:latin typeface="Arial" pitchFamily="34" charset="0"/>
                <a:cs typeface="Arial" pitchFamily="34" charset="0"/>
              </a:rPr>
              <a:t>Это </a:t>
            </a:r>
            <a:r>
              <a:rPr lang="ru-RU" sz="2800" i="1" dirty="0">
                <a:latin typeface="Arial" pitchFamily="34" charset="0"/>
                <a:cs typeface="Arial" pitchFamily="34" charset="0"/>
              </a:rPr>
              <a:t>традиционный продукт, который находит широкое применению у народов Средней Азии. Оттуда он пришел и в другие страны мира. Россияне узнали об это веществе не так давно – всего 15 лет назад. </a:t>
            </a:r>
          </a:p>
        </p:txBody>
      </p:sp>
    </p:spTree>
    <p:extLst>
      <p:ext uri="{BB962C8B-B14F-4D97-AF65-F5344CB8AC3E}">
        <p14:creationId xmlns:p14="http://schemas.microsoft.com/office/powerpoint/2010/main" val="16029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sz="2800" b="1" i="1" dirty="0" err="1">
                <a:latin typeface="Arial" pitchFamily="34" charset="0"/>
                <a:cs typeface="Arial" pitchFamily="34" charset="0"/>
              </a:rPr>
              <a:t>Насвай</a:t>
            </a:r>
            <a:r>
              <a:rPr lang="ru-RU" sz="2800" b="1" i="1" dirty="0">
                <a:latin typeface="Arial" pitchFamily="34" charset="0"/>
                <a:cs typeface="Arial" pitchFamily="34" charset="0"/>
              </a:rPr>
              <a:t> – это психотропный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препарат.</a:t>
            </a:r>
          </a:p>
          <a:p>
            <a:pPr algn="just"/>
            <a:endParaRPr lang="ru-RU" sz="2800" b="1" i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Само </a:t>
            </a:r>
            <a:r>
              <a:rPr lang="ru-RU" sz="2800" b="1" i="1" dirty="0">
                <a:latin typeface="Arial" pitchFamily="34" charset="0"/>
                <a:cs typeface="Arial" pitchFamily="34" charset="0"/>
              </a:rPr>
              <a:t>слово «</a:t>
            </a:r>
            <a:r>
              <a:rPr lang="ru-RU" sz="2800" b="1" i="1" dirty="0" err="1">
                <a:latin typeface="Arial" pitchFamily="34" charset="0"/>
                <a:cs typeface="Arial" pitchFamily="34" charset="0"/>
              </a:rPr>
              <a:t>насвай</a:t>
            </a:r>
            <a:r>
              <a:rPr lang="ru-RU" sz="2800" b="1" i="1" dirty="0">
                <a:latin typeface="Arial" pitchFamily="34" charset="0"/>
                <a:cs typeface="Arial" pitchFamily="34" charset="0"/>
              </a:rPr>
              <a:t>» переводится с узбекского как «рвем башню». </a:t>
            </a:r>
            <a:endParaRPr lang="ru-RU" sz="2800" b="1" i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800" b="1" i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Узнать </a:t>
            </a:r>
            <a:r>
              <a:rPr lang="ru-RU" sz="2800" b="1" i="1" dirty="0" err="1">
                <a:latin typeface="Arial" pitchFamily="34" charset="0"/>
                <a:cs typeface="Arial" pitchFamily="34" charset="0"/>
              </a:rPr>
              <a:t>насвай</a:t>
            </a:r>
            <a:r>
              <a:rPr lang="ru-RU" sz="2800" b="1" i="1" dirty="0">
                <a:latin typeface="Arial" pitchFamily="34" charset="0"/>
                <a:cs typeface="Arial" pitchFamily="34" charset="0"/>
              </a:rPr>
              <a:t> довольно легко. Это маленькие шарики или кусочки зеленого цвета, на ощупь напоминающие пластилин. Запах </a:t>
            </a:r>
            <a:r>
              <a:rPr lang="ru-RU" sz="2800" b="1" i="1" dirty="0" err="1">
                <a:latin typeface="Arial" pitchFamily="34" charset="0"/>
                <a:cs typeface="Arial" pitchFamily="34" charset="0"/>
              </a:rPr>
              <a:t>насвая</a:t>
            </a:r>
            <a:r>
              <a:rPr lang="ru-RU" sz="2800" b="1" i="1" dirty="0">
                <a:latin typeface="Arial" pitchFamily="34" charset="0"/>
                <a:cs typeface="Arial" pitchFamily="34" charset="0"/>
              </a:rPr>
              <a:t> довольно специфичен.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284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Состав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Насвая</a:t>
            </a:r>
            <a:r>
              <a:rPr lang="ru-RU" b="1" dirty="0"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latin typeface="Arial" pitchFamily="34" charset="0"/>
                <a:cs typeface="Arial" pitchFamily="34" charset="0"/>
              </a:rPr>
            </a:b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В состав </a:t>
            </a:r>
            <a:r>
              <a:rPr lang="ru-RU" dirty="0" err="1"/>
              <a:t>насвая</a:t>
            </a:r>
            <a:r>
              <a:rPr lang="ru-RU" dirty="0"/>
              <a:t> входит два компонента – </a:t>
            </a:r>
            <a:r>
              <a:rPr lang="ru-RU" b="1" u="sng" dirty="0"/>
              <a:t>это щелочь и табак. </a:t>
            </a:r>
            <a:endParaRPr lang="ru-RU" b="1" u="sng" dirty="0" smtClean="0"/>
          </a:p>
          <a:p>
            <a:endParaRPr lang="ru-RU" dirty="0"/>
          </a:p>
          <a:p>
            <a:r>
              <a:rPr lang="ru-RU" dirty="0" smtClean="0"/>
              <a:t>Кроме </a:t>
            </a:r>
            <a:r>
              <a:rPr lang="ru-RU" dirty="0"/>
              <a:t>табака там может присутствовать и махорка сорта «нас», которая растет на территории Центральной Азии. </a:t>
            </a:r>
            <a:endParaRPr lang="ru-RU" dirty="0" smtClean="0"/>
          </a:p>
          <a:p>
            <a:endParaRPr lang="ru-RU" dirty="0"/>
          </a:p>
          <a:p>
            <a:pPr algn="just"/>
            <a:r>
              <a:rPr lang="ru-RU" b="1" i="1" dirty="0" smtClean="0"/>
              <a:t>Также </a:t>
            </a:r>
            <a:r>
              <a:rPr lang="ru-RU" b="1" i="1" dirty="0"/>
              <a:t>основным компонентов продукта является </a:t>
            </a:r>
            <a:r>
              <a:rPr lang="ru-RU" b="1" i="1" u="sng" dirty="0"/>
              <a:t>зола или пепел льна  или любых других растений вместе с гашеной известью из куриного или верблюжьего помета. </a:t>
            </a:r>
            <a:endParaRPr lang="ru-RU" b="1" i="1" u="sng" dirty="0" smtClean="0"/>
          </a:p>
          <a:p>
            <a:endParaRPr lang="ru-RU" dirty="0"/>
          </a:p>
          <a:p>
            <a:r>
              <a:rPr lang="ru-RU" dirty="0" smtClean="0"/>
              <a:t>Эта </a:t>
            </a:r>
            <a:r>
              <a:rPr lang="ru-RU" dirty="0"/>
              <a:t>гремучая смесь обладает влиянием на кислотность слизистой оболочки рта, что помогает никотину без остатка всасываться в кровь. </a:t>
            </a:r>
          </a:p>
        </p:txBody>
      </p:sp>
    </p:spTree>
    <p:extLst>
      <p:ext uri="{BB962C8B-B14F-4D97-AF65-F5344CB8AC3E}">
        <p14:creationId xmlns:p14="http://schemas.microsoft.com/office/powerpoint/2010/main" val="104938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Documents and Settings\Kol\Рабочий стол\_image_126744323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01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u="sng" dirty="0">
                <a:latin typeface="Arial" pitchFamily="34" charset="0"/>
                <a:cs typeface="Arial" pitchFamily="34" charset="0"/>
              </a:rPr>
              <a:t>Побочные действия НАСВАЯ : 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Documents and Settings\Kol\Рабочий стол\180px-Naswai-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-3" y="1052736"/>
            <a:ext cx="9144002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748" y="1024461"/>
            <a:ext cx="903649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 </a:t>
            </a:r>
            <a:r>
              <a:rPr lang="ru-RU" sz="2800" dirty="0" smtClean="0"/>
              <a:t>- </a:t>
            </a:r>
            <a:r>
              <a:rPr lang="ru-RU" sz="28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Вегетативные </a:t>
            </a:r>
            <a:r>
              <a:rPr lang="ru-RU" sz="28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нарушения;</a:t>
            </a:r>
            <a:r>
              <a:rPr lang="ru-RU" sz="2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</a:t>
            </a:r>
            <a:br>
              <a:rPr lang="ru-RU" sz="2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Потливость </a:t>
            </a:r>
            <a:br>
              <a:rPr lang="ru-RU" sz="2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Ортостатический коллапс (состояние, при резком изменении положения тела, человек испытывает головокружение, темнеет в глазах) </a:t>
            </a:r>
            <a:br>
              <a:rPr lang="ru-RU" sz="2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Обморочное состояние. </a:t>
            </a:r>
            <a:br>
              <a:rPr lang="ru-RU" sz="2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Повышенный риск развития редких онкологических заболеваний </a:t>
            </a:r>
            <a:br>
              <a:rPr lang="ru-RU" sz="2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Заболевания зубов; </a:t>
            </a:r>
            <a:br>
              <a:rPr lang="ru-RU" sz="2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Заболевания слизистой ротовой полости; </a:t>
            </a:r>
            <a:br>
              <a:rPr lang="ru-RU" sz="2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Заболевания слизистой пищевода; </a:t>
            </a:r>
          </a:p>
        </p:txBody>
      </p:sp>
    </p:spTree>
    <p:extLst>
      <p:ext uri="{BB962C8B-B14F-4D97-AF65-F5344CB8AC3E}">
        <p14:creationId xmlns:p14="http://schemas.microsoft.com/office/powerpoint/2010/main" val="26888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23"/>
            <a:ext cx="9144000" cy="1473161"/>
          </a:xfrm>
        </p:spPr>
        <p:txBody>
          <a:bodyPr>
            <a:normAutofit/>
          </a:bodyPr>
          <a:lstStyle/>
          <a:p>
            <a:r>
              <a:rPr lang="ru-RU" b="1" i="1" u="sng" dirty="0">
                <a:latin typeface="Arial" pitchFamily="34" charset="0"/>
                <a:cs typeface="Arial" pitchFamily="34" charset="0"/>
              </a:rPr>
              <a:t>Краткосрочное воздействие НАСВАЯ: 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63" y="1767006"/>
            <a:ext cx="91440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ru-RU" sz="2400" b="1" i="1" dirty="0">
                <a:latin typeface="Arial" pitchFamily="34" charset="0"/>
                <a:cs typeface="Arial" pitchFamily="34" charset="0"/>
              </a:rPr>
              <a:t>Сильное местное жжение слизистой ротовой полости, тяжесть в голове, а позднее и во всех частях тела, апатия, резкое слюноотделение, головокружение, расслабленность мышц. </a:t>
            </a:r>
            <a:endParaRPr lang="ru-RU" sz="2400" b="1" i="1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v"/>
            </a:pPr>
            <a:endParaRPr lang="ru-RU" sz="2400" b="1" i="1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Некоторые </a:t>
            </a:r>
            <a:r>
              <a:rPr lang="ru-RU" sz="2400" b="1" i="1" dirty="0">
                <a:latin typeface="Arial" pitchFamily="34" charset="0"/>
                <a:cs typeface="Arial" pitchFamily="34" charset="0"/>
              </a:rPr>
              <a:t>предполагают, что воздействие </a:t>
            </a:r>
            <a:r>
              <a:rPr lang="ru-RU" sz="2400" b="1" i="1" dirty="0" err="1">
                <a:latin typeface="Arial" pitchFamily="34" charset="0"/>
                <a:cs typeface="Arial" pitchFamily="34" charset="0"/>
              </a:rPr>
              <a:t>насвая</a:t>
            </a:r>
            <a:r>
              <a:rPr lang="ru-RU" sz="2400" b="1" i="1" dirty="0">
                <a:latin typeface="Arial" pitchFamily="34" charset="0"/>
                <a:cs typeface="Arial" pitchFamily="34" charset="0"/>
              </a:rPr>
              <a:t> может проявляться в меньшей степени у тех, кто имеет опыт курения табака, но это не так. </a:t>
            </a:r>
            <a:r>
              <a:rPr lang="ru-RU" sz="2400" b="1" i="1" dirty="0" err="1">
                <a:latin typeface="Arial" pitchFamily="34" charset="0"/>
                <a:cs typeface="Arial" pitchFamily="34" charset="0"/>
              </a:rPr>
              <a:t>Насвай</a:t>
            </a:r>
            <a:r>
              <a:rPr lang="ru-RU" sz="2400" b="1" i="1" dirty="0">
                <a:latin typeface="Arial" pitchFamily="34" charset="0"/>
                <a:cs typeface="Arial" pitchFamily="34" charset="0"/>
              </a:rPr>
              <a:t> не заменит курение 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сигарет.</a:t>
            </a:r>
            <a:endParaRPr lang="ru-RU" sz="2400" b="1" i="1" dirty="0">
              <a:latin typeface="Arial" pitchFamily="34" charset="0"/>
              <a:cs typeface="Arial" pitchFamily="34" charset="0"/>
            </a:endParaRP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 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23741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Kol\Рабочий стол\насвай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531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</TotalTime>
  <Words>290</Words>
  <Application>Microsoft Office PowerPoint</Application>
  <PresentationFormat>Экран (4:3)</PresentationFormat>
  <Paragraphs>39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Вся правда о Насвае</vt:lpstr>
      <vt:lpstr>Что такое Насвай? </vt:lpstr>
      <vt:lpstr>Презентация PowerPoint</vt:lpstr>
      <vt:lpstr>Презентация PowerPoint</vt:lpstr>
      <vt:lpstr>Состав Насвая </vt:lpstr>
      <vt:lpstr>Презентация PowerPoint</vt:lpstr>
      <vt:lpstr>Побочные действия НАСВАЯ : </vt:lpstr>
      <vt:lpstr>Краткосрочное воздействие НАСВАЯ: </vt:lpstr>
      <vt:lpstr>Презентация PowerPoint</vt:lpstr>
      <vt:lpstr>Последствия потребления НАСВАЯ: 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Вся правда о Насвае</dc:title>
  <cp:lastModifiedBy>Marina</cp:lastModifiedBy>
  <cp:revision>16</cp:revision>
  <dcterms:modified xsi:type="dcterms:W3CDTF">2012-10-04T11:52:35Z</dcterms:modified>
</cp:coreProperties>
</file>